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2" r:id="rId18"/>
    <p:sldId id="274" r:id="rId19"/>
    <p:sldId id="285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1" r:id="rId32"/>
    <p:sldId id="303" r:id="rId33"/>
    <p:sldId id="304" r:id="rId34"/>
    <p:sldId id="306" r:id="rId35"/>
    <p:sldId id="307" r:id="rId36"/>
    <p:sldId id="311" r:id="rId37"/>
    <p:sldId id="313" r:id="rId38"/>
    <p:sldId id="315" r:id="rId39"/>
    <p:sldId id="317" r:id="rId40"/>
    <p:sldId id="319" r:id="rId41"/>
    <p:sldId id="321" r:id="rId42"/>
    <p:sldId id="323" r:id="rId43"/>
    <p:sldId id="325" r:id="rId44"/>
    <p:sldId id="327" r:id="rId45"/>
    <p:sldId id="329" r:id="rId46"/>
    <p:sldId id="331" r:id="rId47"/>
    <p:sldId id="332" r:id="rId48"/>
    <p:sldId id="333" r:id="rId49"/>
    <p:sldId id="334" r:id="rId50"/>
    <p:sldId id="335" r:id="rId51"/>
    <p:sldId id="33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96C82-0722-41A9-83B5-AEE77AE6C3A3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12A12-DD5D-4DCF-AADE-5A7D0EDF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A70F5-645E-4BA5-8B46-47050D32FCEB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055CE99E-6A4F-4A5F-AF98-917AC7C24B3D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CB5DA-533F-4BA0-8E6F-EE0EB81AB2BA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F8DAD-3773-4C23-8395-9F3BBD753035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912CFDA6-A0DA-4FB3-88C8-935E3BE0897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0BA85A6A-D9D1-4DB3-B14F-FA0689A4139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37E6491F-BE9A-4CF7-80FF-5F0BC8F6F848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AF772FA1-284E-4232-8415-A75AFA33CCA2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E449D2B1-EC8F-42D6-AB66-8391F901523E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B2951837-DFE7-4D3B-A5F6-821082818322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B3A7-6769-4D84-B003-DD9C5DF8FB51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236-5DB9-44D1-B49C-BAAA1F2FAD81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5B1-B3F0-4374-AD48-F0E5855CE067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81788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48125"/>
            <a:ext cx="81788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05AA-8D84-48A0-AD51-8D7154057C49}" type="datetime1">
              <a:rPr lang="en-US" smtClean="0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E772-66C2-44CC-85BF-7FDCF81C9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3E6-4040-45B2-BCAA-9FF65F43008A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3095-01C9-49BD-87DA-284530C4AE4E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31D-0D7D-4DC4-9095-168C7B5F3D93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64B-8192-4758-A909-7038140686CB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A58-D4D7-4383-BB24-FEDD2B99FE88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3DBC-1A69-4148-8FC4-01DC4C015D88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113-435A-485A-9B12-3E7533F839C5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A8E-C66C-4352-A15E-D1369E2C6275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22BDF1-9F83-4067-8ADD-A07DED524683}" type="datetime1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Word_97_-_2003_Document1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2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MANAS KUMAR RAY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</a:rPr>
              <a:t>Department of Computer Application</a:t>
            </a:r>
          </a:p>
          <a:p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</a:rPr>
              <a:t>B.B.College,Asansol</a:t>
            </a:r>
            <a:endParaRPr lang="en-US" sz="3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DIGITAL IMAGE </a:t>
            </a:r>
            <a:r>
              <a:rPr smtClean="0"/>
              <a:t>PROCESSING</a:t>
            </a:r>
            <a:br>
              <a:rPr smtClean="0"/>
            </a:br>
            <a:r>
              <a:rPr smtClean="0"/>
              <a:t>Elective 3 (5</a:t>
            </a:r>
            <a:r>
              <a:rPr baseline="30000" smtClean="0"/>
              <a:t>th</a:t>
            </a:r>
            <a:r>
              <a:rPr smtClean="0"/>
              <a:t> Sem.)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Erosion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FD1738-6F79-4EB9-8040-E212D15A9C7E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10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9244" name="Group 28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20510" name="Text Box 41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9260" name="Group 44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5" name="Text Box 68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895600" y="2667000"/>
            <a:ext cx="1828800" cy="1905000"/>
            <a:chOff x="1824" y="1680"/>
            <a:chExt cx="1152" cy="1200"/>
          </a:xfrm>
        </p:grpSpPr>
        <p:sp>
          <p:nvSpPr>
            <p:cNvPr id="20537" name="Rectangle 33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0538" name="Rectangle 32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0539" name="Rectangle 31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0540" name="Line 34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35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36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37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38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39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AutoShape 69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AutoShape 70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Erosion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C726A5-F8F2-433C-BE3C-673E6079ACFC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11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3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21534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10269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9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505200" y="2667000"/>
            <a:ext cx="1828800" cy="1905000"/>
            <a:chOff x="1824" y="1680"/>
            <a:chExt cx="1152" cy="1200"/>
          </a:xfrm>
        </p:grpSpPr>
        <p:sp>
          <p:nvSpPr>
            <p:cNvPr id="21561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562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563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564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Erosion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E7A84-28B5-4ADE-9442-7559476D2967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12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1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23582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12317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7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724400" y="2667000"/>
            <a:ext cx="1828800" cy="1905000"/>
            <a:chOff x="1824" y="1680"/>
            <a:chExt cx="1152" cy="1200"/>
          </a:xfrm>
        </p:grpSpPr>
        <p:sp>
          <p:nvSpPr>
            <p:cNvPr id="23609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3610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3611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3612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Erosion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94A32-F3CB-42FF-8196-B08EEA124D61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13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5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24606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13341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1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334000" y="2667000"/>
            <a:ext cx="1828800" cy="1905000"/>
            <a:chOff x="1824" y="1680"/>
            <a:chExt cx="1152" cy="1200"/>
          </a:xfrm>
        </p:grpSpPr>
        <p:sp>
          <p:nvSpPr>
            <p:cNvPr id="24633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4634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4635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4636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3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Erosion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2894C-82C9-4BCD-B451-489691A9B82E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14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9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25630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14365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5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943600" y="2667000"/>
            <a:ext cx="1828800" cy="1905000"/>
            <a:chOff x="1824" y="1680"/>
            <a:chExt cx="1152" cy="1200"/>
          </a:xfrm>
        </p:grpSpPr>
        <p:sp>
          <p:nvSpPr>
            <p:cNvPr id="25657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5658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5659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5660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Erosion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B59EE-EBD5-49C6-BA36-953FDD0C75EF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15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3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26654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15389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9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553200" y="2667000"/>
            <a:ext cx="1828800" cy="1905000"/>
            <a:chOff x="1824" y="1680"/>
            <a:chExt cx="1152" cy="1200"/>
          </a:xfrm>
        </p:grpSpPr>
        <p:sp>
          <p:nvSpPr>
            <p:cNvPr id="26681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6682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6683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6684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Erosion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046558-72C4-443F-8A7D-5C457AAF19ED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16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27678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16413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3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162800" y="2667000"/>
            <a:ext cx="1828800" cy="1905000"/>
            <a:chOff x="1824" y="1680"/>
            <a:chExt cx="1152" cy="1200"/>
          </a:xfrm>
        </p:grpSpPr>
        <p:sp>
          <p:nvSpPr>
            <p:cNvPr id="27705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7706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7707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7708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 on Gray Value Images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Images get darker!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66DA4-29DB-4029-895C-F4D22F91A3AE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17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4822" name="Picture 7" descr="bl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3390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blb1er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9800"/>
            <a:ext cx="3390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4191000" y="3048000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Counting Coins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Counting coins is difficult because they touch each other</a:t>
            </a:r>
          </a:p>
          <a:p>
            <a:pPr eaLnBrk="1" hangingPunct="1"/>
            <a:r>
              <a:rPr lang="en-US" dirty="0" smtClean="0"/>
              <a:t>Solution:  Erosion separates them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EBE41D-DCD6-443E-AFBD-E9AA7CFC6D51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18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5846" name="Picture 4" descr="m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264025"/>
            <a:ext cx="2413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 descr="mon1th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264025"/>
            <a:ext cx="24225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mon1er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264025"/>
            <a:ext cx="24225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Dilation</a:t>
            </a:r>
            <a:r>
              <a:rPr lang="en-US" sz="2800" dirty="0" smtClean="0"/>
              <a:t> is the set of all points in the image, where the structuring element “touches” the foreground.</a:t>
            </a:r>
          </a:p>
          <a:p>
            <a:pPr eaLnBrk="1" hangingPunct="1"/>
            <a:r>
              <a:rPr lang="en-US" sz="2800" dirty="0" smtClean="0"/>
              <a:t>Consider each pixel in the input image</a:t>
            </a:r>
          </a:p>
          <a:p>
            <a:pPr lvl="1" eaLnBrk="1" hangingPunct="1"/>
            <a:r>
              <a:rPr lang="en-US" sz="2400" dirty="0" smtClean="0"/>
              <a:t>If the structuring element touches the foreground image, write a “1” at the origin of the structuring element!</a:t>
            </a:r>
          </a:p>
          <a:p>
            <a:pPr lvl="1"/>
            <a:r>
              <a:rPr lang="en-US" dirty="0" smtClean="0">
                <a:ea typeface="ＭＳ Ｐゴシック" pitchFamily="-106" charset="-128"/>
              </a:rPr>
              <a:t>Dilation enlarges foreground, shrinks background</a:t>
            </a:r>
            <a:endParaRPr lang="en-US" sz="2400" dirty="0" smtClean="0"/>
          </a:p>
          <a:p>
            <a:pPr eaLnBrk="1" hangingPunct="1"/>
            <a:r>
              <a:rPr lang="en-US" sz="2800" b="1" dirty="0" smtClean="0"/>
              <a:t>Input:</a:t>
            </a:r>
          </a:p>
          <a:p>
            <a:pPr lvl="1" eaLnBrk="1" hangingPunct="1"/>
            <a:r>
              <a:rPr lang="en-US" sz="2400" b="1" dirty="0" smtClean="0"/>
              <a:t>Binary Image</a:t>
            </a:r>
          </a:p>
          <a:p>
            <a:pPr lvl="1" eaLnBrk="1" hangingPunct="1"/>
            <a:r>
              <a:rPr lang="en-US" sz="2400" b="1" dirty="0" smtClean="0"/>
              <a:t>Structuring Element, containing only 1s!!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4398EE-74AD-4D77-8BA9-960C121B48D5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19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definition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905000"/>
            <a:ext cx="8178800" cy="4152900"/>
          </a:xfrm>
        </p:spPr>
        <p:txBody>
          <a:bodyPr/>
          <a:lstStyle/>
          <a:p>
            <a:pPr eaLnBrk="1" hangingPunct="1"/>
            <a:r>
              <a:rPr lang="en-GB" sz="2400" smtClean="0"/>
              <a:t>Image definition:</a:t>
            </a:r>
          </a:p>
          <a:p>
            <a:pPr lvl="1" eaLnBrk="1" hangingPunct="1"/>
            <a:r>
              <a:rPr lang="en-GB" sz="2000" smtClean="0"/>
              <a:t>A 2D function obtained by sensing a scene</a:t>
            </a:r>
          </a:p>
          <a:p>
            <a:pPr lvl="1" eaLnBrk="1" hangingPunct="1"/>
            <a:r>
              <a:rPr lang="en-GB" sz="2000" smtClean="0"/>
              <a:t>F(x,y), F(x</a:t>
            </a:r>
            <a:r>
              <a:rPr lang="en-GB" sz="2000" baseline="-25000" smtClean="0"/>
              <a:t>1</a:t>
            </a:r>
            <a:r>
              <a:rPr lang="en-GB" sz="2000" smtClean="0"/>
              <a:t>,x</a:t>
            </a:r>
            <a:r>
              <a:rPr lang="en-GB" sz="2000" baseline="-25000" smtClean="0"/>
              <a:t>2</a:t>
            </a:r>
            <a:r>
              <a:rPr lang="en-GB" sz="2000" smtClean="0"/>
              <a:t>), F(</a:t>
            </a:r>
            <a:r>
              <a:rPr lang="en-GB" sz="2000" u="sng" smtClean="0"/>
              <a:t>x</a:t>
            </a:r>
            <a:r>
              <a:rPr lang="en-GB" sz="2000" smtClean="0"/>
              <a:t>)</a:t>
            </a:r>
          </a:p>
          <a:p>
            <a:pPr lvl="1" eaLnBrk="1" hangingPunct="1"/>
            <a:r>
              <a:rPr lang="en-GB" sz="2000" smtClean="0"/>
              <a:t>F	- intensity, grey level</a:t>
            </a:r>
          </a:p>
          <a:p>
            <a:pPr lvl="1" eaLnBrk="1" hangingPunct="1"/>
            <a:r>
              <a:rPr lang="en-GB" sz="2000" smtClean="0"/>
              <a:t>x,y - spatial co-ordinates</a:t>
            </a:r>
          </a:p>
          <a:p>
            <a:pPr eaLnBrk="1" hangingPunct="1"/>
            <a:r>
              <a:rPr lang="en-GB" sz="2000" smtClean="0"/>
              <a:t>No. of grey levels, 	L = 2</a:t>
            </a:r>
            <a:r>
              <a:rPr lang="en-GB" sz="2000" baseline="30000" smtClean="0"/>
              <a:t>B</a:t>
            </a:r>
            <a:endParaRPr lang="en-GB" sz="2000" smtClean="0"/>
          </a:p>
          <a:p>
            <a:pPr eaLnBrk="1" hangingPunct="1"/>
            <a:r>
              <a:rPr lang="en-GB" sz="2000" smtClean="0"/>
              <a:t>B = no. of bits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-1752600" y="4953000"/>
          <a:ext cx="10591800" cy="1708150"/>
        </p:xfrm>
        <a:graphic>
          <a:graphicData uri="http://schemas.openxmlformats.org/presentationml/2006/ole">
            <p:oleObj spid="_x0000_s1026" name="Document" r:id="rId4" imgW="5630040" imgH="907920" progId="Word.Document.8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965450" y="1295400"/>
          <a:ext cx="7778750" cy="5162550"/>
        </p:xfrm>
        <a:graphic>
          <a:graphicData uri="http://schemas.openxmlformats.org/presentationml/2006/ole">
            <p:oleObj spid="_x0000_s1027" name="Microsoft Draw Drawing" r:id="rId5" imgW="4717440" imgH="3140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Dilation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Dilation</a:t>
            </a:r>
            <a:r>
              <a:rPr lang="en-US" dirty="0" smtClean="0"/>
              <a:t> is an important morphological operation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Applied </a:t>
            </a:r>
            <a:r>
              <a:rPr lang="en-US" b="1" dirty="0" smtClean="0"/>
              <a:t>Structuring Element</a:t>
            </a:r>
            <a:r>
              <a:rPr lang="en-US" dirty="0" smtClean="0"/>
              <a:t>: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4EE1B8-F986-4642-AAF6-A5C732D3EB5C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20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7894" name="Picture 5" descr="kern3x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105400"/>
            <a:ext cx="3810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diltb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2211388"/>
            <a:ext cx="55435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Dilation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04513-53AC-409D-8B4C-1F04FB36791E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21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5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39966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27677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1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895600" y="2667000"/>
            <a:ext cx="1828800" cy="1905000"/>
            <a:chOff x="1824" y="1680"/>
            <a:chExt cx="1152" cy="1200"/>
          </a:xfrm>
        </p:grpSpPr>
        <p:sp>
          <p:nvSpPr>
            <p:cNvPr id="39993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9994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9995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9996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Dilation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A7EB4-5B6F-4F5F-A158-E7EBF37B6FB6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22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9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40990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28701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15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505200" y="2667000"/>
            <a:ext cx="1828800" cy="1905000"/>
            <a:chOff x="1824" y="1680"/>
            <a:chExt cx="1152" cy="1200"/>
          </a:xfrm>
        </p:grpSpPr>
        <p:sp>
          <p:nvSpPr>
            <p:cNvPr id="41017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018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019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1020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Dilation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A198F-A988-4D71-834F-9F5425397774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23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3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42014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29725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39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114800" y="2667000"/>
            <a:ext cx="1828800" cy="1905000"/>
            <a:chOff x="1824" y="1680"/>
            <a:chExt cx="1152" cy="1200"/>
          </a:xfrm>
        </p:grpSpPr>
        <p:sp>
          <p:nvSpPr>
            <p:cNvPr id="42041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2042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2043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2044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Dilation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8378F9-3A3F-4B65-8361-B2ED8CC4C46D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24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7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43038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30749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63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724400" y="2667000"/>
            <a:ext cx="1828800" cy="1905000"/>
            <a:chOff x="1824" y="1680"/>
            <a:chExt cx="1152" cy="1200"/>
          </a:xfrm>
        </p:grpSpPr>
        <p:sp>
          <p:nvSpPr>
            <p:cNvPr id="43065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3066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3067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3068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3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5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Dilation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706FCC-EE7E-41D8-B627-081263D65CFA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25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1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44062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31773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87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334000" y="2667000"/>
            <a:ext cx="1828800" cy="1905000"/>
            <a:chOff x="1824" y="1680"/>
            <a:chExt cx="1152" cy="1200"/>
          </a:xfrm>
        </p:grpSpPr>
        <p:sp>
          <p:nvSpPr>
            <p:cNvPr id="44089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4090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4091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4092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Dilation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B725E-48E9-4BA2-8470-F5A5327906A6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26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5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45086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32797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11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943600" y="2667000"/>
            <a:ext cx="1828800" cy="1905000"/>
            <a:chOff x="1824" y="1680"/>
            <a:chExt cx="1152" cy="1200"/>
          </a:xfrm>
        </p:grpSpPr>
        <p:sp>
          <p:nvSpPr>
            <p:cNvPr id="45113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5114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5115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5116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3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Dilation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3EFC0-D785-4916-BE4A-34E9905203E4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27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9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46110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33821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35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553200" y="2667000"/>
            <a:ext cx="1828800" cy="1905000"/>
            <a:chOff x="1824" y="1680"/>
            <a:chExt cx="1152" cy="1200"/>
          </a:xfrm>
        </p:grpSpPr>
        <p:sp>
          <p:nvSpPr>
            <p:cNvPr id="46137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6138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6139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6140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for Dilation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B3347-19F4-4D38-9BCB-CFA850131247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28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/>
        </p:nvGraphicFramePr>
        <p:xfrm>
          <a:off x="2895600" y="205740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33" name="Text Box 27"/>
          <p:cNvSpPr txBox="1">
            <a:spLocks noChangeArrowheads="1"/>
          </p:cNvSpPr>
          <p:nvPr/>
        </p:nvSpPr>
        <p:spPr bwMode="auto">
          <a:xfrm>
            <a:off x="517525" y="2022475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image</a:t>
            </a:r>
          </a:p>
        </p:txBody>
      </p:sp>
      <p:sp>
        <p:nvSpPr>
          <p:cNvPr id="47134" name="Text Box 28"/>
          <p:cNvSpPr txBox="1">
            <a:spLocks noChangeArrowheads="1"/>
          </p:cNvSpPr>
          <p:nvPr/>
        </p:nvSpPr>
        <p:spPr bwMode="auto">
          <a:xfrm>
            <a:off x="76200" y="3276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Structuring Element</a:t>
            </a:r>
          </a:p>
        </p:txBody>
      </p:sp>
      <p:graphicFrame>
        <p:nvGraphicFramePr>
          <p:cNvPr id="34845" name="Group 29"/>
          <p:cNvGraphicFramePr>
            <a:graphicFrameLocks noGrp="1"/>
          </p:cNvGraphicFramePr>
          <p:nvPr/>
        </p:nvGraphicFramePr>
        <p:xfrm>
          <a:off x="2895600" y="4740275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9" name="Text Box 53"/>
          <p:cNvSpPr txBox="1">
            <a:spLocks noChangeArrowheads="1"/>
          </p:cNvSpPr>
          <p:nvPr/>
        </p:nvSpPr>
        <p:spPr bwMode="auto">
          <a:xfrm>
            <a:off x="457200" y="476567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Image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162800" y="2667000"/>
            <a:ext cx="1828800" cy="1905000"/>
            <a:chOff x="1824" y="1680"/>
            <a:chExt cx="1152" cy="1200"/>
          </a:xfrm>
        </p:grpSpPr>
        <p:sp>
          <p:nvSpPr>
            <p:cNvPr id="47161" name="Rectangle 55"/>
            <p:cNvSpPr>
              <a:spLocks noChangeArrowheads="1"/>
            </p:cNvSpPr>
            <p:nvPr/>
          </p:nvSpPr>
          <p:spPr bwMode="auto">
            <a:xfrm>
              <a:off x="2592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7162" name="Rectangle 56"/>
            <p:cNvSpPr>
              <a:spLocks noChangeArrowheads="1"/>
            </p:cNvSpPr>
            <p:nvPr/>
          </p:nvSpPr>
          <p:spPr bwMode="auto">
            <a:xfrm>
              <a:off x="2208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7163" name="Rectangle 57"/>
            <p:cNvSpPr>
              <a:spLocks noChangeArrowheads="1"/>
            </p:cNvSpPr>
            <p:nvPr/>
          </p:nvSpPr>
          <p:spPr bwMode="auto">
            <a:xfrm>
              <a:off x="1824" y="2032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7164" name="Line 58"/>
            <p:cNvSpPr>
              <a:spLocks noChangeShapeType="1"/>
            </p:cNvSpPr>
            <p:nvPr/>
          </p:nvSpPr>
          <p:spPr bwMode="auto">
            <a:xfrm>
              <a:off x="1824" y="2032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Line 59"/>
            <p:cNvSpPr>
              <a:spLocks noChangeShapeType="1"/>
            </p:cNvSpPr>
            <p:nvPr/>
          </p:nvSpPr>
          <p:spPr bwMode="auto">
            <a:xfrm>
              <a:off x="1824" y="240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Line 60"/>
            <p:cNvSpPr>
              <a:spLocks noChangeShapeType="1"/>
            </p:cNvSpPr>
            <p:nvPr/>
          </p:nvSpPr>
          <p:spPr bwMode="auto">
            <a:xfrm>
              <a:off x="1824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Line 61"/>
            <p:cNvSpPr>
              <a:spLocks noChangeShapeType="1"/>
            </p:cNvSpPr>
            <p:nvPr/>
          </p:nvSpPr>
          <p:spPr bwMode="auto">
            <a:xfrm>
              <a:off x="2208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Line 62"/>
            <p:cNvSpPr>
              <a:spLocks noChangeShapeType="1"/>
            </p:cNvSpPr>
            <p:nvPr/>
          </p:nvSpPr>
          <p:spPr bwMode="auto">
            <a:xfrm>
              <a:off x="2592" y="20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Line 63"/>
            <p:cNvSpPr>
              <a:spLocks noChangeShapeType="1"/>
            </p:cNvSpPr>
            <p:nvPr/>
          </p:nvSpPr>
          <p:spPr bwMode="auto">
            <a:xfrm>
              <a:off x="2976" y="20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AutoShape 64"/>
            <p:cNvSpPr>
              <a:spLocks noChangeArrowheads="1"/>
            </p:cNvSpPr>
            <p:nvPr/>
          </p:nvSpPr>
          <p:spPr bwMode="auto">
            <a:xfrm>
              <a:off x="2256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1" name="AutoShape 65"/>
            <p:cNvSpPr>
              <a:spLocks noChangeArrowheads="1"/>
            </p:cNvSpPr>
            <p:nvPr/>
          </p:nvSpPr>
          <p:spPr bwMode="auto">
            <a:xfrm>
              <a:off x="2256" y="168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Dilation Example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257800"/>
            <a:ext cx="7772400" cy="838200"/>
          </a:xfrm>
        </p:spPr>
        <p:txBody>
          <a:bodyPr/>
          <a:lstStyle/>
          <a:p>
            <a:pPr eaLnBrk="1" hangingPunct="1"/>
            <a:r>
              <a:rPr lang="en-GB" smtClean="0"/>
              <a:t>Image get lighter, more uniform intensity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EABE14-D970-4AF5-8CA1-BD358A082728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29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48134" name="Picture 4" descr="wdg2th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3829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4114800" y="31242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6" name="Picture 7" descr="wdg2di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2200"/>
            <a:ext cx="33829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Monochromatic images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41719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Image processing - static images - time t is constant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Monochromatic static image - continuous image function f(x,y)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smtClean="0"/>
              <a:t>arguments - two co-ordinates (x,y)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Digital image functions - represented by matrices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smtClean="0"/>
              <a:t>co-ordinates = integer numbers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smtClean="0"/>
              <a:t>Cartesian (horizontal x axis, vertical y axis)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b="1" smtClean="0"/>
              <a:t>OR </a:t>
            </a:r>
            <a:r>
              <a:rPr lang="en-GB" sz="2000" smtClean="0"/>
              <a:t>(row, column) matrices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Monochromatic image function range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smtClean="0"/>
              <a:t>lowest value - black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smtClean="0"/>
              <a:t>highest value - white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smtClean="0"/>
              <a:t>Limited brightness values = </a:t>
            </a:r>
            <a:r>
              <a:rPr lang="en-GB" sz="2400" b="1" smtClean="0"/>
              <a:t>gray levels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 on Gray Value Images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More uniform intensity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2E5B0-582C-4FA4-86A5-1FFA2D2EC4CD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30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50182" name="Picture 4" descr="bl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3390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AutoShape 6"/>
          <p:cNvSpPr>
            <a:spLocks noChangeArrowheads="1"/>
          </p:cNvSpPr>
          <p:nvPr/>
        </p:nvSpPr>
        <p:spPr bwMode="auto">
          <a:xfrm>
            <a:off x="4191000" y="3048000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4" name="Picture 7" descr="blb1di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2209800"/>
            <a:ext cx="3390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 Detection</a:t>
            </a:r>
          </a:p>
        </p:txBody>
      </p:sp>
      <p:sp>
        <p:nvSpPr>
          <p:cNvPr id="51203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Edge Detection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Dilate input image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Subtract input image from dilated image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Edges remain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A6D9F-B285-46CC-9CF4-BE8350E135FE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31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51206" name="Picture 15" descr="wdg2th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4419600"/>
            <a:ext cx="2413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6" descr="wdg2di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421188"/>
            <a:ext cx="24130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7" descr="wdg2de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21188"/>
            <a:ext cx="24130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Similar to Erosion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Spot and noise removal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Less destructive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Erosion next dilation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s</a:t>
            </a:r>
            <a:r>
              <a:rPr lang="en-US" sz="2800" i="1" dirty="0" smtClean="0"/>
              <a:t>ame structuring element for both operations.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Input: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Binary Image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Structuring Element, containing only 1s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614A6A-80F2-4B58-9610-097A15387ECA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32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element: 3x3 square</a:t>
            </a: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C99A78-AF04-40ED-BEB1-E8E0F4DFC63F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33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56326" name="Picture 4" descr="open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76600"/>
            <a:ext cx="60118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Similar to Dilation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Removal of holes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Tends to enlarge regions, shrink 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Closing is defined as a Dilatation, followed by an Erosion </a:t>
            </a:r>
            <a:r>
              <a:rPr lang="en-US" sz="2800" i="1" dirty="0" smtClean="0"/>
              <a:t>using the same structuring element for both operations.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Dilation next erosion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Input: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Binary Image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Structuring Element, containing only 1s</a:t>
            </a:r>
          </a:p>
        </p:txBody>
      </p:sp>
      <p:sp>
        <p:nvSpPr>
          <p:cNvPr id="624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85911C-092E-4C30-88B2-85A1D8B9C9FA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34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element: 3x3 square</a:t>
            </a:r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30548A-1D4D-48EE-8153-6BAFBB29679F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35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64518" name="Picture 5" descr="close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275" y="3254375"/>
            <a:ext cx="60118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Hit-and-Miss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Brief Description</a:t>
            </a:r>
          </a:p>
          <a:p>
            <a:pPr lvl="1"/>
            <a:r>
              <a:rPr lang="en-US" altLang="ko-KR" smtClean="0"/>
              <a:t>General binary morphological operation that can be used to look for particular patterns in an image.</a:t>
            </a:r>
          </a:p>
          <a:p>
            <a:pPr lvl="1"/>
            <a:r>
              <a:rPr lang="en-US" altLang="ko-KR" smtClean="0"/>
              <a:t>A tool for shape detection</a:t>
            </a:r>
          </a:p>
          <a:p>
            <a:pPr lvl="1"/>
            <a:r>
              <a:rPr lang="en-US" altLang="ko-KR" smtClean="0"/>
              <a:t>Basic operation for binary morphology </a:t>
            </a:r>
          </a:p>
          <a:p>
            <a:pPr lvl="2"/>
            <a:r>
              <a:rPr lang="en-US" altLang="ko-KR" smtClean="0"/>
              <a:t>Almost all the other binary morphological operators can be derived from Hit-and-Miss Transform.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Thinning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How It Works</a:t>
            </a:r>
          </a:p>
          <a:p>
            <a:pPr lvl="1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ko-KR" smtClean="0"/>
              <a:t> </a:t>
            </a:r>
          </a:p>
          <a:p>
            <a:pPr lvl="1">
              <a:lnSpc>
                <a:spcPct val="120000"/>
              </a:lnSpc>
            </a:pPr>
            <a:endParaRPr lang="en-US" altLang="ko-KR" smtClean="0"/>
          </a:p>
          <a:p>
            <a:pPr lvl="1">
              <a:lnSpc>
                <a:spcPct val="120000"/>
              </a:lnSpc>
            </a:pPr>
            <a:r>
              <a:rPr lang="en-US" altLang="ko-KR" smtClean="0"/>
              <a:t>Thinning is the dual of thickening.</a:t>
            </a:r>
          </a:p>
          <a:p>
            <a:pPr lvl="2">
              <a:lnSpc>
                <a:spcPct val="120000"/>
              </a:lnSpc>
            </a:pPr>
            <a:r>
              <a:rPr lang="en-US" altLang="ko-KR" smtClean="0"/>
              <a:t>Thickening the foreground is equivalent to thinning the background.</a:t>
            </a:r>
          </a:p>
          <a:p>
            <a:pPr lvl="1">
              <a:lnSpc>
                <a:spcPct val="120000"/>
              </a:lnSpc>
            </a:pPr>
            <a:r>
              <a:rPr lang="en-US" altLang="ko-KR" smtClean="0"/>
              <a:t>The operator is normally applied repeatedly until it causes no further changes to the image.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141538" y="2590800"/>
            <a:ext cx="356235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762000" eaLnBrk="1" latinLnBrk="1" hangingPunct="1">
              <a:lnSpc>
                <a:spcPct val="110000"/>
              </a:lnSpc>
            </a:pPr>
            <a:r>
              <a:rPr lang="en-US" altLang="ko-KR" sz="2000"/>
              <a:t>A</a:t>
            </a:r>
            <a:r>
              <a:rPr lang="en-US" altLang="ko-KR" sz="2000" b="0" i="0"/>
              <a:t>: image,  B: structuring element</a:t>
            </a:r>
          </a:p>
        </p:txBody>
      </p:sp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09800"/>
            <a:ext cx="4124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181600"/>
            <a:ext cx="62690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dirty="0" smtClean="0"/>
              <a:t>Thinning 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Thickening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smtClean="0"/>
              <a:t>How It Works</a:t>
            </a:r>
          </a:p>
          <a:p>
            <a:pPr lvl="1">
              <a:buFont typeface="Monotype Sorts" pitchFamily="2" charset="2"/>
              <a:buNone/>
            </a:pPr>
            <a:r>
              <a:rPr lang="en-US" altLang="ko-KR" sz="3100" smtClean="0"/>
              <a:t> </a:t>
            </a:r>
          </a:p>
          <a:p>
            <a:pPr lvl="2">
              <a:lnSpc>
                <a:spcPct val="150000"/>
              </a:lnSpc>
            </a:pPr>
            <a:endParaRPr lang="en-US" altLang="ko-KR" sz="1800" smtClean="0"/>
          </a:p>
          <a:p>
            <a:pPr lvl="2">
              <a:lnSpc>
                <a:spcPct val="110000"/>
              </a:lnSpc>
            </a:pPr>
            <a:r>
              <a:rPr lang="en-US" altLang="ko-KR" sz="1800" smtClean="0"/>
              <a:t>The thickened image consists of the original image plus any additional foreground pixels switched on by the hit-and-miss transform.</a:t>
            </a:r>
          </a:p>
          <a:p>
            <a:pPr lvl="1">
              <a:lnSpc>
                <a:spcPct val="110000"/>
              </a:lnSpc>
            </a:pPr>
            <a:r>
              <a:rPr lang="en-US" altLang="ko-KR" sz="2600" smtClean="0"/>
              <a:t>Thickening is the dual of thinning.</a:t>
            </a:r>
          </a:p>
          <a:p>
            <a:pPr lvl="2">
              <a:lnSpc>
                <a:spcPct val="110000"/>
              </a:lnSpc>
            </a:pPr>
            <a:r>
              <a:rPr lang="en-US" altLang="ko-KR" sz="1800" smtClean="0"/>
              <a:t>Thinning the foreground is equivalent to thickening the background.</a:t>
            </a:r>
          </a:p>
          <a:p>
            <a:pPr lvl="1">
              <a:lnSpc>
                <a:spcPct val="110000"/>
              </a:lnSpc>
            </a:pPr>
            <a:r>
              <a:rPr lang="en-US" altLang="ko-KR" sz="2600" smtClean="0"/>
              <a:t>The operator is normally applied repeatedly until it causes no further changes to the image.</a:t>
            </a:r>
          </a:p>
          <a:p>
            <a:pPr lvl="2">
              <a:lnSpc>
                <a:spcPct val="110000"/>
              </a:lnSpc>
            </a:pPr>
            <a:r>
              <a:rPr lang="en-US" altLang="ko-KR" sz="1800" smtClean="0"/>
              <a:t>c.f. The operations may only be applied for a limited number of iterations.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2409825" y="2590800"/>
            <a:ext cx="416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762000"/>
            <a:r>
              <a:rPr lang="en-US" altLang="ko-KR" sz="2400"/>
              <a:t>A</a:t>
            </a:r>
            <a:r>
              <a:rPr lang="en-US" altLang="ko-KR" sz="2400" b="0" i="0"/>
              <a:t>: image, B: structuring element</a:t>
            </a:r>
          </a:p>
        </p:txBody>
      </p:sp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0980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Chromatic images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Colour</a:t>
            </a:r>
          </a:p>
          <a:p>
            <a:pPr lvl="1" eaLnBrk="1" hangingPunct="1"/>
            <a:r>
              <a:rPr lang="en-GB" smtClean="0"/>
              <a:t>Represented by vector not scalar</a:t>
            </a:r>
          </a:p>
          <a:p>
            <a:pPr lvl="2" eaLnBrk="1" hangingPunct="1"/>
            <a:r>
              <a:rPr lang="en-GB" smtClean="0"/>
              <a:t>Red, Green, Blue (RGB)</a:t>
            </a:r>
          </a:p>
          <a:p>
            <a:pPr lvl="2" eaLnBrk="1" hangingPunct="1"/>
            <a:endParaRPr lang="en-GB" smtClean="0"/>
          </a:p>
          <a:p>
            <a:pPr lvl="1" eaLnBrk="1" hangingPunct="1"/>
            <a:endParaRPr lang="en-GB" smtClean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1143000" y="4724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143000" y="6096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143000" y="51816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28800" y="51816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Red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981200" y="60198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Green</a:t>
            </a:r>
          </a:p>
        </p:txBody>
      </p:sp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304800" y="47244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Green</a:t>
            </a:r>
          </a:p>
        </p:txBody>
      </p:sp>
      <p:pic>
        <p:nvPicPr>
          <p:cNvPr id="19466" name="Picture 27" descr="hue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Filters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will mainly focus on two types of filters:</a:t>
            </a:r>
          </a:p>
          <a:p>
            <a:pPr lvl="1"/>
            <a:r>
              <a:rPr lang="en-US" altLang="en-US" dirty="0" smtClean="0"/>
              <a:t>Smoothing (low-pass)</a:t>
            </a:r>
          </a:p>
          <a:p>
            <a:pPr lvl="1"/>
            <a:r>
              <a:rPr lang="en-US" altLang="en-US" dirty="0" smtClean="0"/>
              <a:t>Sharpening (high-pass)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Smoothing Filters (low-pass)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Useful for reducing noise and eliminating small details.</a:t>
            </a:r>
          </a:p>
          <a:p>
            <a:pPr lvl="1">
              <a:defRPr/>
            </a:pPr>
            <a:r>
              <a:rPr lang="en-US" altLang="en-US" dirty="0" smtClean="0"/>
              <a:t>The elements of the mask must be </a:t>
            </a:r>
            <a:r>
              <a:rPr lang="en-US" altLang="en-US" b="1" dirty="0" smtClean="0"/>
              <a:t>positive</a:t>
            </a:r>
            <a:r>
              <a:rPr lang="en-US" altLang="en-US" dirty="0" smtClean="0"/>
              <a:t>.</a:t>
            </a:r>
          </a:p>
          <a:p>
            <a:pPr lvl="1">
              <a:defRPr/>
            </a:pPr>
            <a:r>
              <a:rPr lang="en-US" altLang="en-US" dirty="0" smtClean="0"/>
              <a:t>Sum of mask elements is 1 (after normalization).</a:t>
            </a:r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marL="457200" lvl="1" indent="0">
              <a:buFontTx/>
              <a:buNone/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74863" y="3962400"/>
            <a:ext cx="1941512" cy="1554163"/>
            <a:chOff x="1008" y="2998"/>
            <a:chExt cx="1223" cy="979"/>
          </a:xfrm>
        </p:grpSpPr>
        <p:pic>
          <p:nvPicPr>
            <p:cNvPr id="34823" name="Picture 6"/>
            <p:cNvPicPr>
              <a:picLocks noChangeAspect="1" noChangeArrowheads="1"/>
            </p:cNvPicPr>
            <p:nvPr/>
          </p:nvPicPr>
          <p:blipFill>
            <a:blip r:embed="rId3"/>
            <a:srcRect r="68916"/>
            <a:stretch>
              <a:fillRect/>
            </a:stretch>
          </p:blipFill>
          <p:spPr bwMode="auto">
            <a:xfrm>
              <a:off x="1008" y="2998"/>
              <a:ext cx="1223" cy="9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4824" name="Text Box 7"/>
            <p:cNvSpPr txBox="1">
              <a:spLocks noChangeArrowheads="1"/>
            </p:cNvSpPr>
            <p:nvPr/>
          </p:nvSpPr>
          <p:spPr bwMode="auto">
            <a:xfrm>
              <a:off x="1248" y="3168"/>
              <a:ext cx="528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bg2"/>
                  </a:solidFill>
                </a:rPr>
                <a:t>Gaussian</a:t>
              </a:r>
            </a:p>
          </p:txBody>
        </p:sp>
      </p:grp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4275" y="3900488"/>
            <a:ext cx="1539875" cy="167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4822" name="Right Arrow 1"/>
          <p:cNvSpPr>
            <a:spLocks noChangeArrowheads="1"/>
          </p:cNvSpPr>
          <p:nvPr/>
        </p:nvSpPr>
        <p:spPr bwMode="auto">
          <a:xfrm>
            <a:off x="4230688" y="4537075"/>
            <a:ext cx="381000" cy="4159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Smoothing filters – Example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352800"/>
            <a:ext cx="2566988" cy="2209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 l="8536" t="41077" r="67848" b="11176"/>
          <a:stretch>
            <a:fillRect/>
          </a:stretch>
        </p:blipFill>
        <p:spPr bwMode="auto">
          <a:xfrm>
            <a:off x="4800600" y="3352800"/>
            <a:ext cx="2598738" cy="2209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5257800" y="2743200"/>
            <a:ext cx="18700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/>
              <a:t>smoothed image</a:t>
            </a: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2209800" y="2743200"/>
            <a:ext cx="14001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/>
              <a:t>input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Sharpening Filters (high-pass)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Useful for highlighting fine details. </a:t>
            </a:r>
          </a:p>
          <a:p>
            <a:pPr lvl="1"/>
            <a:r>
              <a:rPr lang="en-US" altLang="en-US" dirty="0" smtClean="0"/>
              <a:t>The elements of the mask contain both </a:t>
            </a:r>
            <a:r>
              <a:rPr lang="en-US" altLang="en-US" b="1" dirty="0" smtClean="0"/>
              <a:t>positive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negative</a:t>
            </a:r>
            <a:r>
              <a:rPr lang="en-US" altLang="en-US" dirty="0" smtClean="0"/>
              <a:t> weights.</a:t>
            </a:r>
          </a:p>
          <a:p>
            <a:pPr lvl="1"/>
            <a:r>
              <a:rPr lang="en-US" altLang="en-US" dirty="0" smtClean="0"/>
              <a:t>Sum of mask elements is 0.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4329113"/>
            <a:ext cx="4419600" cy="1554162"/>
            <a:chOff x="2208" y="2928"/>
            <a:chExt cx="2784" cy="979"/>
          </a:xfrm>
        </p:grpSpPr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3"/>
            <a:srcRect l="29279"/>
            <a:stretch>
              <a:fillRect/>
            </a:stretch>
          </p:blipFill>
          <p:spPr bwMode="auto">
            <a:xfrm>
              <a:off x="2208" y="2928"/>
              <a:ext cx="2784" cy="9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7895" name="Text Box 8"/>
            <p:cNvSpPr txBox="1">
              <a:spLocks noChangeArrowheads="1"/>
            </p:cNvSpPr>
            <p:nvPr/>
          </p:nvSpPr>
          <p:spPr bwMode="auto">
            <a:xfrm>
              <a:off x="2208" y="3072"/>
              <a:ext cx="696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bg2"/>
                  </a:solidFill>
                </a:rPr>
                <a:t>1</a:t>
              </a:r>
              <a:r>
                <a:rPr lang="en-US" altLang="en-US" sz="1400" baseline="30000">
                  <a:solidFill>
                    <a:schemeClr val="bg2"/>
                  </a:solidFill>
                </a:rPr>
                <a:t>st</a:t>
              </a:r>
              <a:r>
                <a:rPr lang="en-US" altLang="en-US" sz="1400">
                  <a:solidFill>
                    <a:schemeClr val="bg2"/>
                  </a:solidFill>
                </a:rPr>
                <a:t> derivative</a:t>
              </a:r>
            </a:p>
            <a:p>
              <a:r>
                <a:rPr lang="en-US" altLang="en-US" sz="1400">
                  <a:solidFill>
                    <a:schemeClr val="bg2"/>
                  </a:solidFill>
                </a:rPr>
                <a:t>of Gaussian</a:t>
              </a:r>
            </a:p>
          </p:txBody>
        </p:sp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>
              <a:off x="3456" y="3024"/>
              <a:ext cx="720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bg2"/>
                  </a:solidFill>
                </a:rPr>
                <a:t>2</a:t>
              </a:r>
              <a:r>
                <a:rPr lang="en-US" altLang="en-US" sz="1400" baseline="30000">
                  <a:solidFill>
                    <a:schemeClr val="bg2"/>
                  </a:solidFill>
                </a:rPr>
                <a:t>nd</a:t>
              </a:r>
              <a:r>
                <a:rPr lang="en-US" altLang="en-US" sz="1400">
                  <a:solidFill>
                    <a:schemeClr val="bg2"/>
                  </a:solidFill>
                </a:rPr>
                <a:t> derivative</a:t>
              </a:r>
            </a:p>
            <a:p>
              <a:r>
                <a:rPr lang="en-US" altLang="en-US" sz="1400">
                  <a:solidFill>
                    <a:schemeClr val="bg2"/>
                  </a:solidFill>
                </a:rPr>
                <a:t>of Gaussian</a:t>
              </a:r>
            </a:p>
          </p:txBody>
        </p:sp>
      </p:grp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/>
          <a:srcRect l="40114" t="7893" r="48921" b="57895"/>
          <a:stretch>
            <a:fillRect/>
          </a:stretch>
        </p:blipFill>
        <p:spPr bwMode="auto">
          <a:xfrm>
            <a:off x="6265863" y="4313238"/>
            <a:ext cx="1181100" cy="1522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Sharpening Filters -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200" dirty="0" smtClean="0"/>
              <a:t>The results of sharpening might contain negative values (i.e., </a:t>
            </a:r>
            <a:r>
              <a:rPr lang="en-US" altLang="en-US" sz="2000" dirty="0" smtClean="0"/>
              <a:t>re-map them to [0, 255])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/>
          <a:srcRect l="52013" t="67503" r="1437" b="623"/>
          <a:stretch>
            <a:fillRect/>
          </a:stretch>
        </p:blipFill>
        <p:spPr bwMode="auto">
          <a:xfrm>
            <a:off x="5060950" y="3429000"/>
            <a:ext cx="19923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3"/>
          <a:srcRect l="26482" t="1022" r="25739" b="67281"/>
          <a:stretch>
            <a:fillRect/>
          </a:stretch>
        </p:blipFill>
        <p:spPr bwMode="auto">
          <a:xfrm>
            <a:off x="1196975" y="3360738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5126038" y="2960688"/>
            <a:ext cx="1912937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/>
              <a:t>sharpened image</a:t>
            </a: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1525588" y="2924175"/>
            <a:ext cx="14001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/>
              <a:t>input image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4484688" y="5783263"/>
            <a:ext cx="3030537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1400"/>
              <a:t>(for better visualization, the original</a:t>
            </a:r>
          </a:p>
          <a:p>
            <a:r>
              <a:rPr lang="en-US" altLang="en-US" sz="1400"/>
              <a:t>image is added to the sharpened image)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Smoothing Filters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Averaging</a:t>
            </a:r>
          </a:p>
          <a:p>
            <a:r>
              <a:rPr lang="en-US" altLang="en-US" smtClean="0"/>
              <a:t>Gaussian</a:t>
            </a:r>
          </a:p>
          <a:p>
            <a:r>
              <a:rPr lang="en-US" altLang="en-US" smtClean="0"/>
              <a:t>Median filtering (non-linear)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Smoothing Filters: </a:t>
            </a:r>
            <a:r>
              <a:rPr lang="en-US" altLang="en-US" sz="3200" smtClean="0">
                <a:solidFill>
                  <a:schemeClr val="accent2"/>
                </a:solidFill>
              </a:rPr>
              <a:t>Averaging</a:t>
            </a:r>
            <a:endParaRPr lang="en-US" altLang="en-US" sz="3200" smtClean="0"/>
          </a:p>
        </p:txBody>
      </p:sp>
      <p:pic>
        <p:nvPicPr>
          <p:cNvPr id="45059" name="Picture 4" descr="gonzalez_p192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 l="13345" t="45819" r="11029"/>
          <a:stretch>
            <a:fillRect/>
          </a:stretch>
        </p:blipFill>
        <p:spPr bwMode="auto">
          <a:xfrm>
            <a:off x="5334000" y="3810000"/>
            <a:ext cx="25908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gonzalez_p192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 t="7330" r="57739" b="61513"/>
          <a:stretch>
            <a:fillRect/>
          </a:stretch>
        </p:blipFill>
        <p:spPr bwMode="auto">
          <a:xfrm>
            <a:off x="3733800" y="22098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gonzalez_p192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 l="42261" b="57848"/>
          <a:stretch>
            <a:fillRect/>
          </a:stretch>
        </p:blipFill>
        <p:spPr bwMode="auto">
          <a:xfrm>
            <a:off x="2057400" y="4114800"/>
            <a:ext cx="1978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Smoothing filters: </a:t>
            </a:r>
            <a:r>
              <a:rPr lang="en-US" altLang="en-US" smtClean="0">
                <a:solidFill>
                  <a:schemeClr val="accent2"/>
                </a:solidFill>
              </a:rPr>
              <a:t>Gaussian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weights are samples of a 2D Gaussian function: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3851275"/>
            <a:ext cx="2667000" cy="1527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644775"/>
            <a:ext cx="2239963" cy="243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5"/>
          <a:srcRect l="3061" t="12544" r="36736" b="64525"/>
          <a:stretch>
            <a:fillRect/>
          </a:stretch>
        </p:blipFill>
        <p:spPr bwMode="auto">
          <a:xfrm>
            <a:off x="949325" y="2479675"/>
            <a:ext cx="40386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8625" y="5895975"/>
            <a:ext cx="548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Box 1"/>
          <p:cNvSpPr txBox="1">
            <a:spLocks noChangeArrowheads="1"/>
          </p:cNvSpPr>
          <p:nvPr/>
        </p:nvSpPr>
        <p:spPr bwMode="auto">
          <a:xfrm>
            <a:off x="609600" y="5713413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mask size is</a:t>
            </a:r>
          </a:p>
          <a:p>
            <a:r>
              <a:rPr lang="en-US" altLang="en-US"/>
              <a:t>a function of </a:t>
            </a:r>
            <a:r>
              <a:rPr lang="el-GR" altLang="en-US" b="1">
                <a:cs typeface="Times New Roman" pitchFamily="18" charset="0"/>
              </a:rPr>
              <a:t>σ</a:t>
            </a:r>
            <a:r>
              <a:rPr lang="en-US" altLang="en-US"/>
              <a:t>:</a:t>
            </a:r>
          </a:p>
        </p:txBody>
      </p:sp>
      <p:sp>
        <p:nvSpPr>
          <p:cNvPr id="51209" name="TextBox 8"/>
          <p:cNvSpPr txBox="1">
            <a:spLocks noChangeArrowheads="1"/>
          </p:cNvSpPr>
          <p:nvPr/>
        </p:nvSpPr>
        <p:spPr bwMode="auto">
          <a:xfrm>
            <a:off x="7848600" y="3679825"/>
            <a:ext cx="106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>
                <a:cs typeface="Times New Roman" pitchFamily="18" charset="0"/>
              </a:rPr>
              <a:t>σ</a:t>
            </a:r>
            <a:r>
              <a:rPr lang="en-US" altLang="en-US">
                <a:cs typeface="Times New Roman" pitchFamily="18" charset="0"/>
              </a:rPr>
              <a:t> = 1.4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Smoothing filters: </a:t>
            </a:r>
            <a:r>
              <a:rPr lang="en-US" altLang="en-US" smtClean="0">
                <a:solidFill>
                  <a:schemeClr val="accent2"/>
                </a:solidFill>
              </a:rPr>
              <a:t>Gaussian</a:t>
            </a:r>
            <a:r>
              <a:rPr lang="en-US" altLang="en-US" smtClean="0"/>
              <a:t> (cont’d)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863" y="3302000"/>
            <a:ext cx="3995737" cy="3146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609600" y="1752600"/>
            <a:ext cx="77089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 </a:t>
            </a:r>
            <a:r>
              <a:rPr lang="el-GR" altLang="en-US" b="1">
                <a:cs typeface="Times New Roman" pitchFamily="18" charset="0"/>
              </a:rPr>
              <a:t>σ</a:t>
            </a:r>
            <a:r>
              <a:rPr lang="en-US" altLang="en-US">
                <a:cs typeface="Times New Roman" pitchFamily="18" charset="0"/>
              </a:rPr>
              <a:t>  controls the amount of smoothing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 As </a:t>
            </a:r>
            <a:r>
              <a:rPr lang="el-GR" altLang="en-US" b="1"/>
              <a:t>σ</a:t>
            </a:r>
            <a:r>
              <a:rPr lang="en-US" altLang="en-US"/>
              <a:t> increases, more samples must be obtained to represent 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  the Gaussian function accurately.</a:t>
            </a: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1636713" y="4711700"/>
            <a:ext cx="83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>
                <a:cs typeface="Times New Roman" pitchFamily="18" charset="0"/>
              </a:rPr>
              <a:t>σ</a:t>
            </a:r>
            <a:r>
              <a:rPr lang="en-US" altLang="en-US">
                <a:cs typeface="Times New Roman" pitchFamily="18" charset="0"/>
              </a:rPr>
              <a:t> = 3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Smoothing filters: </a:t>
            </a:r>
            <a:r>
              <a:rPr lang="en-US" altLang="en-US" smtClean="0">
                <a:solidFill>
                  <a:schemeClr val="accent2"/>
                </a:solidFill>
              </a:rPr>
              <a:t>Gaussian</a:t>
            </a:r>
            <a:r>
              <a:rPr lang="en-US" altLang="en-US" smtClean="0"/>
              <a:t> (cont’d)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438" y="1905000"/>
            <a:ext cx="1905000" cy="163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138" y="3686175"/>
            <a:ext cx="6453187" cy="2713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6" charset="-128"/>
              </a:rPr>
              <a:t>Morphological Operators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Structuring Element</a:t>
            </a:r>
          </a:p>
          <a:p>
            <a:pPr eaLnBrk="1" hangingPunct="1"/>
            <a:r>
              <a:rPr lang="en-US" sz="2800" dirty="0" smtClean="0"/>
              <a:t>Erosion</a:t>
            </a:r>
          </a:p>
          <a:p>
            <a:pPr eaLnBrk="1" hangingPunct="1"/>
            <a:r>
              <a:rPr lang="en-US" sz="2800" dirty="0" smtClean="0"/>
              <a:t>Dilation</a:t>
            </a:r>
          </a:p>
          <a:p>
            <a:pPr eaLnBrk="1" hangingPunct="1"/>
            <a:r>
              <a:rPr lang="en-US" sz="2800" dirty="0" smtClean="0"/>
              <a:t>Opening</a:t>
            </a:r>
          </a:p>
          <a:p>
            <a:pPr eaLnBrk="1" hangingPunct="1"/>
            <a:r>
              <a:rPr lang="en-US" sz="2800" dirty="0" smtClean="0"/>
              <a:t>Closing</a:t>
            </a:r>
          </a:p>
          <a:p>
            <a:pPr eaLnBrk="1" hangingPunct="1"/>
            <a:r>
              <a:rPr lang="en-US" sz="2800" dirty="0" smtClean="0"/>
              <a:t>Outlook: Hit-and-miss Operation, Thinning, Thickening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A1AF14-0DE1-41E6-921A-FE28530C6237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5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Smoothing Filters: Median Filtering (cont’d)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smtClean="0"/>
              <a:t>Replace each pixel by the </a:t>
            </a:r>
            <a:r>
              <a:rPr lang="en-US" altLang="en-US" smtClean="0">
                <a:solidFill>
                  <a:srgbClr val="FFC000"/>
                </a:solidFill>
              </a:rPr>
              <a:t>median</a:t>
            </a:r>
            <a:r>
              <a:rPr lang="en-US" altLang="en-US" smtClean="0"/>
              <a:t> in a neighborhood around the pixel.</a:t>
            </a:r>
          </a:p>
          <a:p>
            <a:r>
              <a:rPr lang="en-US" altLang="en-US" smtClean="0"/>
              <a:t>The size of the neighborhood controls the amount of smoothing.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200400"/>
            <a:ext cx="5105400" cy="3097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Structuring Element (Kernel)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Structuring Elements can have varying sizes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Usually, element values are 0,1 and none(!)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Structural Elements have an origin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 thinning, other values are possible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Empty spots in the Structuring Elements are </a:t>
            </a:r>
            <a:r>
              <a:rPr lang="en-US" sz="2800" i="1" smtClean="0"/>
              <a:t>don’t care</a:t>
            </a:r>
            <a:r>
              <a:rPr lang="en-US" sz="2800" smtClean="0"/>
              <a:t>’s!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BB53D8-E1E2-42C6-97C9-E46F21ECA189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6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9702" name="Picture 4" descr="strct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0"/>
            <a:ext cx="47085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1238250" y="4308475"/>
            <a:ext cx="742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Box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Disc</a:t>
            </a:r>
          </a:p>
        </p:txBody>
      </p:sp>
      <p:sp>
        <p:nvSpPr>
          <p:cNvPr id="29704" name="Line 6"/>
          <p:cNvSpPr>
            <a:spLocks noChangeShapeType="1"/>
          </p:cNvSpPr>
          <p:nvPr/>
        </p:nvSpPr>
        <p:spPr bwMode="auto">
          <a:xfrm flipV="1">
            <a:off x="1981200" y="4495800"/>
            <a:ext cx="685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>
            <a:off x="1981200" y="5257800"/>
            <a:ext cx="5334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Erosion</a:t>
            </a:r>
            <a:r>
              <a:rPr lang="en-US" sz="2800" dirty="0" smtClean="0"/>
              <a:t> is the set of all points in the image, where the structuring element “fits into”.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Consider each foreground pixel in the input image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the structuring element fits in, write a “1” at the origin of the structuring element!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Simple application of </a:t>
            </a:r>
            <a:r>
              <a:rPr lang="en-US" sz="2800" b="1" dirty="0" smtClean="0"/>
              <a:t>pattern matching</a:t>
            </a:r>
          </a:p>
          <a:p>
            <a:pPr marL="274320" lvl="1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6" charset="-128"/>
              </a:rPr>
              <a:t>Erosion</a:t>
            </a:r>
            <a:r>
              <a:rPr lang="en-US" dirty="0" smtClean="0">
                <a:ea typeface="ＭＳ Ｐゴシック" pitchFamily="-106" charset="-128"/>
              </a:rPr>
              <a:t> shrinks foreground, enlarges 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Input: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Binary Image (Gray value)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Structuring Element, containing only 1s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2D2CB-3BE7-4AA1-B529-FB008B265A07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7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of erosion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86400"/>
            <a:ext cx="7772400" cy="609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mtClean="0"/>
              <a:t>White = 0, black = 1, dual property, image as a result of erosion gets darker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DF99FB-9381-4090-B80D-B0D758BC8467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8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2774" name="Picture 4" descr="wdg2th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3829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wdg2e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5238" y="2362200"/>
            <a:ext cx="33829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AutoShape 6"/>
          <p:cNvSpPr>
            <a:spLocks noChangeArrowheads="1"/>
          </p:cNvSpPr>
          <p:nvPr/>
        </p:nvSpPr>
        <p:spPr bwMode="auto">
          <a:xfrm>
            <a:off x="4114800" y="31242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Erosion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/>
              <a:t>Erosion</a:t>
            </a:r>
            <a:r>
              <a:rPr lang="en-US" smtClean="0"/>
              <a:t> is an important morphological operation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Applied </a:t>
            </a:r>
            <a:r>
              <a:rPr lang="en-US" b="1" smtClean="0"/>
              <a:t>Structuring Element</a:t>
            </a:r>
            <a:r>
              <a:rPr lang="en-US" smtClean="0"/>
              <a:t>: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2F12E-EA2C-4A47-91FB-BAFB4D07F9C3}" type="slidenum">
              <a:rPr lang="en-US" smtClean="0">
                <a:latin typeface="Times New Roman" pitchFamily="18" charset="0"/>
                <a:ea typeface="MS PGothic" pitchFamily="34" charset="-128"/>
              </a:rPr>
              <a:pPr/>
              <a:t>9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9462" name="Picture 4" descr="erod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6000"/>
            <a:ext cx="52578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kern3x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105400"/>
            <a:ext cx="3810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</TotalTime>
  <Words>1404</Words>
  <Application>Microsoft Office PowerPoint</Application>
  <PresentationFormat>On-screen Show (4:3)</PresentationFormat>
  <Paragraphs>583</Paragraphs>
  <Slides>51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Equity</vt:lpstr>
      <vt:lpstr>Document</vt:lpstr>
      <vt:lpstr>Microsoft Draw Drawing</vt:lpstr>
      <vt:lpstr>DIGITAL IMAGE PROCESSING Elective 3 (5th Sem.)</vt:lpstr>
      <vt:lpstr>Image definition</vt:lpstr>
      <vt:lpstr>Monochromatic images</vt:lpstr>
      <vt:lpstr>Chromatic images</vt:lpstr>
      <vt:lpstr>Morphological Operators</vt:lpstr>
      <vt:lpstr>Structuring Element (Kernel)</vt:lpstr>
      <vt:lpstr>Erosion</vt:lpstr>
      <vt:lpstr>Example of erosion</vt:lpstr>
      <vt:lpstr>Example: Erosion</vt:lpstr>
      <vt:lpstr>Example for Erosion</vt:lpstr>
      <vt:lpstr>Example for Erosion</vt:lpstr>
      <vt:lpstr>Example for Erosion</vt:lpstr>
      <vt:lpstr>Example for Erosion</vt:lpstr>
      <vt:lpstr>Example for Erosion</vt:lpstr>
      <vt:lpstr>Example for Erosion</vt:lpstr>
      <vt:lpstr>Example for Erosion</vt:lpstr>
      <vt:lpstr>Erosion on Gray Value Images</vt:lpstr>
      <vt:lpstr>Counting Coins</vt:lpstr>
      <vt:lpstr>Dilation</vt:lpstr>
      <vt:lpstr>Example: Dilation</vt:lpstr>
      <vt:lpstr>Example for Dilation</vt:lpstr>
      <vt:lpstr>Example for Dilation</vt:lpstr>
      <vt:lpstr>Example for Dilation</vt:lpstr>
      <vt:lpstr>Example for Dilation</vt:lpstr>
      <vt:lpstr>Example for Dilation</vt:lpstr>
      <vt:lpstr>Example for Dilation</vt:lpstr>
      <vt:lpstr>Example for Dilation</vt:lpstr>
      <vt:lpstr>Example for Dilation</vt:lpstr>
      <vt:lpstr>Dilation Example</vt:lpstr>
      <vt:lpstr>Dilation on Gray Value Images</vt:lpstr>
      <vt:lpstr>Edge Detection</vt:lpstr>
      <vt:lpstr>Opening</vt:lpstr>
      <vt:lpstr>Opening</vt:lpstr>
      <vt:lpstr>Closing</vt:lpstr>
      <vt:lpstr>Closing</vt:lpstr>
      <vt:lpstr>Hit-and-Miss </vt:lpstr>
      <vt:lpstr>Thinning</vt:lpstr>
      <vt:lpstr>Thinning </vt:lpstr>
      <vt:lpstr>Thickening </vt:lpstr>
      <vt:lpstr>Filters</vt:lpstr>
      <vt:lpstr>Smoothing Filters (low-pass)</vt:lpstr>
      <vt:lpstr>Smoothing filters – Example</vt:lpstr>
      <vt:lpstr>Sharpening Filters (high-pass)</vt:lpstr>
      <vt:lpstr>Sharpening Filters - Example</vt:lpstr>
      <vt:lpstr>Common Smoothing Filters</vt:lpstr>
      <vt:lpstr>Smoothing Filters: Averaging</vt:lpstr>
      <vt:lpstr>Smoothing filters: Gaussian</vt:lpstr>
      <vt:lpstr>Smoothing filters: Gaussian (cont’d)</vt:lpstr>
      <vt:lpstr>Smoothing filters: Gaussian (cont’d)</vt:lpstr>
      <vt:lpstr>Smoothing Filters: Median Filtering (cont’d)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</dc:title>
  <dc:creator>Manas</dc:creator>
  <cp:lastModifiedBy>ismail - [2010]</cp:lastModifiedBy>
  <cp:revision>17</cp:revision>
  <dcterms:created xsi:type="dcterms:W3CDTF">2006-08-16T00:00:00Z</dcterms:created>
  <dcterms:modified xsi:type="dcterms:W3CDTF">2019-08-21T14:04:06Z</dcterms:modified>
</cp:coreProperties>
</file>